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Lato"/>
      <p:regular r:id="rId11"/>
      <p:bold r:id="rId12"/>
      <p:italic r:id="rId13"/>
      <p:boldItalic r:id="rId14"/>
    </p:embeddedFont>
    <p:embeddedFont>
      <p:font typeface="Roboto Mono Light"/>
      <p:regular r:id="rId15"/>
      <p:bold r:id="rId16"/>
      <p:italic r:id="rId17"/>
      <p:boldItalic r:id="rId18"/>
    </p:embeddedFont>
    <p:embeddedFont>
      <p:font typeface="Lexend"/>
      <p:regular r:id="rId19"/>
      <p:bold r:id="rId20"/>
    </p:embeddedFont>
    <p:embeddedFont>
      <p:font typeface="Oswald"/>
      <p:regular r:id="rId21"/>
      <p:bold r:id="rId22"/>
    </p:embeddedFont>
    <p:embeddedFont>
      <p:font typeface="Comforta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-bold.fntdata"/><Relationship Id="rId11" Type="http://schemas.openxmlformats.org/officeDocument/2006/relationships/font" Target="fonts/Lato-regular.fntdata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font" Target="fonts/Lato-italic.fntdata"/><Relationship Id="rId24" Type="http://schemas.openxmlformats.org/officeDocument/2006/relationships/font" Target="fonts/Comfortaa-bold.fntdata"/><Relationship Id="rId12" Type="http://schemas.openxmlformats.org/officeDocument/2006/relationships/font" Target="fonts/Lato-bold.fntdata"/><Relationship Id="rId23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MonoLight-regular.fntdata"/><Relationship Id="rId14" Type="http://schemas.openxmlformats.org/officeDocument/2006/relationships/font" Target="fonts/Lato-boldItalic.fntdata"/><Relationship Id="rId17" Type="http://schemas.openxmlformats.org/officeDocument/2006/relationships/font" Target="fonts/RobotoMonoLight-italic.fntdata"/><Relationship Id="rId16" Type="http://schemas.openxmlformats.org/officeDocument/2006/relationships/font" Target="fonts/RobotoMonoLigh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exend-regular.fntdata"/><Relationship Id="rId6" Type="http://schemas.openxmlformats.org/officeDocument/2006/relationships/slide" Target="slides/slide1.xml"/><Relationship Id="rId18" Type="http://schemas.openxmlformats.org/officeDocument/2006/relationships/font" Target="fonts/RobotoMono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10ea5642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10ea5642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10ea5642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10ea5642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10ea5642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10ea5642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10ea56422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10ea56422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32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21075" y="800575"/>
            <a:ext cx="6384300" cy="31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400">
                <a:latin typeface="Oswald"/>
                <a:ea typeface="Oswald"/>
                <a:cs typeface="Oswald"/>
                <a:sym typeface="Oswald"/>
              </a:rPr>
              <a:t>The Power </a:t>
            </a:r>
            <a:endParaRPr sz="8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400">
                <a:latin typeface="Oswald"/>
                <a:ea typeface="Oswald"/>
                <a:cs typeface="Oswald"/>
                <a:sym typeface="Oswald"/>
              </a:rPr>
              <a:t>of Carbon</a:t>
            </a:r>
            <a:endParaRPr sz="8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400">
                <a:latin typeface="Oswald"/>
                <a:ea typeface="Oswald"/>
                <a:cs typeface="Oswald"/>
                <a:sym typeface="Oswald"/>
              </a:rPr>
              <a:t>Nanotubes</a:t>
            </a:r>
            <a:r>
              <a:rPr lang="it" sz="8400">
                <a:latin typeface="Comfortaa"/>
                <a:ea typeface="Comfortaa"/>
                <a:cs typeface="Comfortaa"/>
                <a:sym typeface="Comfortaa"/>
              </a:rPr>
              <a:t>.</a:t>
            </a:r>
            <a:r>
              <a:rPr lang="it" sz="8400"/>
              <a:t> </a:t>
            </a:r>
            <a:endParaRPr sz="84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2650" y="4272625"/>
            <a:ext cx="4664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latin typeface="Lato"/>
                <a:ea typeface="Lato"/>
                <a:cs typeface="Lato"/>
                <a:sym typeface="Lato"/>
              </a:rPr>
              <a:t>A new way to perform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22650" y="3794275"/>
            <a:ext cx="4664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accent4"/>
                </a:solidFill>
              </a:rPr>
              <a:t>___________________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340225" y="0"/>
            <a:ext cx="5194800" cy="5143500"/>
          </a:xfrm>
          <a:prstGeom prst="parallelogram">
            <a:avLst>
              <a:gd fmla="val 25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 title="logo-epf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571" y="4590993"/>
            <a:ext cx="1137154" cy="731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-112700" y="-16400"/>
            <a:ext cx="2737800" cy="51435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5258250" y="0"/>
            <a:ext cx="5184600" cy="5143500"/>
          </a:xfrm>
          <a:prstGeom prst="parallelogram">
            <a:avLst>
              <a:gd fmla="val 25000" name="adj"/>
            </a:avLst>
          </a:prstGeom>
          <a:solidFill>
            <a:srgbClr val="FFA0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920500" y="1348875"/>
            <a:ext cx="3065400" cy="498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-112700" y="0"/>
            <a:ext cx="6854700" cy="5143500"/>
          </a:xfrm>
          <a:prstGeom prst="parallelogram">
            <a:avLst>
              <a:gd fmla="val 25139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4000">
                <a:latin typeface="Oswald"/>
                <a:ea typeface="Oswald"/>
                <a:cs typeface="Oswald"/>
                <a:sym typeface="Oswald"/>
              </a:rPr>
              <a:t>Introduction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" name="Google Shape;68;p14"/>
          <p:cNvSpPr txBox="1"/>
          <p:nvPr>
            <p:ph idx="4294967295" type="subTitle"/>
          </p:nvPr>
        </p:nvSpPr>
        <p:spPr>
          <a:xfrm>
            <a:off x="213625" y="526475"/>
            <a:ext cx="4664400" cy="4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400">
                <a:solidFill>
                  <a:srgbClr val="353535"/>
                </a:solidFill>
              </a:rPr>
              <a:t>___________________</a:t>
            </a:r>
            <a:endParaRPr sz="2400">
              <a:solidFill>
                <a:srgbClr val="353535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21750" y="1284813"/>
            <a:ext cx="38313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 </a:t>
            </a:r>
            <a:r>
              <a:rPr lang="it" sz="1800">
                <a:solidFill>
                  <a:schemeClr val="lt1"/>
                </a:solidFill>
                <a:highlight>
                  <a:schemeClr val="dk1"/>
                </a:highlight>
                <a:latin typeface="Lexend"/>
                <a:ea typeface="Lexend"/>
                <a:cs typeface="Lexend"/>
                <a:sym typeface="Lexend"/>
              </a:rPr>
              <a:t>growing technology</a:t>
            </a:r>
            <a:endParaRPr sz="1800">
              <a:solidFill>
                <a:schemeClr val="lt1"/>
              </a:solidFill>
              <a:highlight>
                <a:schemeClr val="dk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268725" y="2322300"/>
            <a:ext cx="39174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LOTS OF NEW APPLICATIONS: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 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771525" y="2821200"/>
            <a:ext cx="2911800" cy="13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 Mono Light"/>
              <a:buChar char="●"/>
            </a:pPr>
            <a:r>
              <a:rPr lang="it" sz="2000">
                <a:latin typeface="Roboto Mono Light"/>
                <a:ea typeface="Roboto Mono Light"/>
                <a:cs typeface="Roboto Mono Light"/>
                <a:sym typeface="Roboto Mono Light"/>
              </a:rPr>
              <a:t>Transistors</a:t>
            </a:r>
            <a:endParaRPr sz="20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 Mono Light"/>
              <a:buChar char="●"/>
            </a:pPr>
            <a:r>
              <a:rPr lang="it" sz="2000">
                <a:latin typeface="Roboto Mono Light"/>
                <a:ea typeface="Roboto Mono Light"/>
                <a:cs typeface="Roboto Mono Light"/>
                <a:sym typeface="Roboto Mono Light"/>
              </a:rPr>
              <a:t>Infrared</a:t>
            </a:r>
            <a:endParaRPr sz="20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 Mono Light"/>
              <a:buChar char="●"/>
            </a:pPr>
            <a:r>
              <a:rPr lang="it" sz="2000">
                <a:latin typeface="Roboto Mono Light"/>
                <a:ea typeface="Roboto Mono Light"/>
                <a:cs typeface="Roboto Mono Light"/>
                <a:sym typeface="Roboto Mono Light"/>
              </a:rPr>
              <a:t>…</a:t>
            </a:r>
            <a:endParaRPr sz="20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72" name="Google Shape;72;p14" title="CNTimg-removebg-preview.png"/>
          <p:cNvPicPr preferRelativeResize="0"/>
          <p:nvPr/>
        </p:nvPicPr>
        <p:blipFill rotWithShape="1">
          <a:blip r:embed="rId3">
            <a:alphaModFix/>
          </a:blip>
          <a:srcRect b="26750" l="0" r="0" t="0"/>
          <a:stretch/>
        </p:blipFill>
        <p:spPr>
          <a:xfrm rot="6185186">
            <a:off x="-676804" y="2538285"/>
            <a:ext cx="3681082" cy="269638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6245475" y="1695288"/>
            <a:ext cx="38313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Let’s dive into our </a:t>
            </a:r>
            <a:r>
              <a:rPr b="1" lang="it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papers </a:t>
            </a:r>
            <a:r>
              <a:rPr lang="it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!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-100400" y="0"/>
            <a:ext cx="9938700" cy="5143500"/>
          </a:xfrm>
          <a:prstGeom prst="parallelogram">
            <a:avLst>
              <a:gd fmla="val 1793" name="adj"/>
            </a:avLst>
          </a:prstGeom>
          <a:solidFill>
            <a:srgbClr val="FFA0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5258250" y="0"/>
            <a:ext cx="5184600" cy="5143500"/>
          </a:xfrm>
          <a:prstGeom prst="parallelogram">
            <a:avLst>
              <a:gd fmla="val 25000" name="adj"/>
            </a:avLst>
          </a:prstGeom>
          <a:solidFill>
            <a:srgbClr val="FF8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216425"/>
            <a:ext cx="57528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Paper 1:</a:t>
            </a:r>
            <a:r>
              <a:rPr lang="it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it">
                <a:latin typeface="Oswald"/>
                <a:ea typeface="Oswald"/>
                <a:cs typeface="Oswald"/>
                <a:sym typeface="Oswald"/>
              </a:rPr>
              <a:t>Laser-heated carbon-nanotube blackbody source for infrared spectroscopy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1" name="Google Shape;81;p15" title="CNTphoto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8350" y="1455375"/>
            <a:ext cx="4845725" cy="28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499500" y="1262875"/>
            <a:ext cx="1919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353535"/>
                </a:solidFill>
                <a:highlight>
                  <a:schemeClr val="dk1"/>
                </a:highlight>
                <a:latin typeface="Lexend"/>
                <a:ea typeface="Lexend"/>
                <a:cs typeface="Lexend"/>
                <a:sym typeface="Lexend"/>
              </a:rPr>
              <a:t>CHALLENGE.</a:t>
            </a:r>
            <a:endParaRPr b="1" sz="1500">
              <a:solidFill>
                <a:srgbClr val="353535"/>
              </a:solidFill>
              <a:highlight>
                <a:schemeClr val="dk1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-471625" y="1569713"/>
            <a:ext cx="58434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○"/>
            </a:pPr>
            <a:r>
              <a:rPr lang="it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Standard IR sources struggle for very small sample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○"/>
            </a:pPr>
            <a:r>
              <a:rPr lang="it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Limits spatial resolution, signal quality</a:t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99500" y="2292375"/>
            <a:ext cx="1919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rgbClr val="353535"/>
                </a:solidFill>
                <a:highlight>
                  <a:schemeClr val="dk1"/>
                </a:highlight>
                <a:latin typeface="Lexend"/>
                <a:ea typeface="Lexend"/>
                <a:cs typeface="Lexend"/>
                <a:sym typeface="Lexend"/>
              </a:rPr>
              <a:t>SOLUTION.</a:t>
            </a:r>
            <a:endParaRPr b="1" sz="1500">
              <a:solidFill>
                <a:srgbClr val="353535"/>
              </a:solidFill>
              <a:highlight>
                <a:schemeClr val="dk1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-508950" y="2685550"/>
            <a:ext cx="47073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○"/>
            </a:pPr>
            <a:r>
              <a:rPr b="1" lang="it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VACNTs</a:t>
            </a:r>
            <a:r>
              <a:rPr lang="it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, heated by a laser to ~3000k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■"/>
            </a:pPr>
            <a:r>
              <a:rPr lang="it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Near-perfect IR emissivity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■"/>
            </a:pPr>
            <a:r>
              <a:rPr lang="it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High melting point (&gt;3000K)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■"/>
            </a:pPr>
            <a:r>
              <a:rPr lang="it" sz="1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Small &amp; bright emission spot (~150 µm)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499500" y="3796775"/>
            <a:ext cx="1919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500">
                <a:solidFill>
                  <a:schemeClr val="dk1"/>
                </a:solidFill>
                <a:highlight>
                  <a:srgbClr val="353535"/>
                </a:highlight>
                <a:latin typeface="Lexend"/>
                <a:ea typeface="Lexend"/>
                <a:cs typeface="Lexend"/>
                <a:sym typeface="Lexend"/>
              </a:rPr>
              <a:t>REVIEW.</a:t>
            </a:r>
            <a:endParaRPr b="1" sz="1500">
              <a:solidFill>
                <a:schemeClr val="dk1"/>
              </a:solidFill>
              <a:highlight>
                <a:srgbClr val="353535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-471625" y="4177175"/>
            <a:ext cx="70599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latin typeface="Lexend"/>
                <a:ea typeface="Lexend"/>
                <a:cs typeface="Lexend"/>
                <a:sym typeface="Lexend"/>
              </a:rPr>
              <a:t>Like:</a:t>
            </a:r>
            <a:r>
              <a:rPr lang="it" sz="1100">
                <a:latin typeface="Lexend"/>
                <a:ea typeface="Lexend"/>
                <a:cs typeface="Lexend"/>
                <a:sym typeface="Lexend"/>
              </a:rPr>
              <a:t> “simple” solution, relatively low cost  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100">
                <a:latin typeface="Lexend"/>
                <a:ea typeface="Lexend"/>
                <a:cs typeface="Lexend"/>
                <a:sym typeface="Lexend"/>
              </a:rPr>
              <a:t>Dislike:</a:t>
            </a:r>
            <a:r>
              <a:rPr lang="it" sz="1100">
                <a:latin typeface="Lexend"/>
                <a:ea typeface="Lexend"/>
                <a:cs typeface="Lexend"/>
                <a:sym typeface="Lexend"/>
              </a:rPr>
              <a:t> Preliminary results (temperature uncertainty ); requires vacuum operation</a:t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8" name="Google Shape;88;p15" title="thumbs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725" y="4256550"/>
            <a:ext cx="168575" cy="1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 title="thumbsup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27725" y="4637550"/>
            <a:ext cx="168575" cy="1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-1278725" y="0"/>
            <a:ext cx="9569700" cy="5143500"/>
          </a:xfrm>
          <a:prstGeom prst="parallelogram">
            <a:avLst>
              <a:gd fmla="val 25000" name="adj"/>
            </a:avLst>
          </a:prstGeom>
          <a:solidFill>
            <a:srgbClr val="FF8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235500" y="64025"/>
            <a:ext cx="7360500" cy="10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Paper 2: </a:t>
            </a:r>
            <a:r>
              <a:rPr lang="it" sz="2500">
                <a:latin typeface="Oswald"/>
                <a:ea typeface="Oswald"/>
                <a:cs typeface="Oswald"/>
                <a:sym typeface="Oswald"/>
              </a:rPr>
              <a:t>High-performance electronics using dense, </a:t>
            </a:r>
            <a:r>
              <a:rPr lang="it" sz="2500"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perfectly aligned arrays</a:t>
            </a:r>
            <a:r>
              <a:rPr lang="it" sz="2500">
                <a:latin typeface="Oswald"/>
                <a:ea typeface="Oswald"/>
                <a:cs typeface="Oswald"/>
                <a:sym typeface="Oswald"/>
              </a:rPr>
              <a:t> of single-walled carbon nanotubes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0" l="0" r="754" t="0"/>
          <a:stretch/>
        </p:blipFill>
        <p:spPr>
          <a:xfrm>
            <a:off x="499500" y="2138275"/>
            <a:ext cx="2765716" cy="1662275"/>
          </a:xfrm>
          <a:prstGeom prst="rect">
            <a:avLst/>
          </a:prstGeom>
          <a:solidFill>
            <a:srgbClr val="FF8F00"/>
          </a:solidFill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3706925" y="3150625"/>
            <a:ext cx="31446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Bridging nanotube physics with silicon fabrication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259725" y="1008175"/>
            <a:ext cx="38313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Forest of SWCNTs as semiconductor</a:t>
            </a:r>
            <a:endParaRPr sz="15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53535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706925" y="2451050"/>
            <a:ext cx="34305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Easy switching between</a:t>
            </a:r>
            <a:r>
              <a:rPr lang="it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b="1" lang="it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p-</a:t>
            </a:r>
            <a:r>
              <a:rPr lang="it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and </a:t>
            </a:r>
            <a:r>
              <a:rPr b="1" lang="it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n-channel</a:t>
            </a:r>
            <a:r>
              <a:rPr lang="it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FETs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276425" y="1426863"/>
            <a:ext cx="34305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Full CMOS and PMOS logic gates on mechanically flexible transistors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1" name="Google Shape;101;p16" title="p-removebg-preview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4813" y="1211482"/>
            <a:ext cx="1560900" cy="112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 title="n-removebg-preview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7425" y="1160162"/>
            <a:ext cx="1560901" cy="12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499500" y="3796775"/>
            <a:ext cx="1919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highlight>
                  <a:srgbClr val="353535"/>
                </a:highlight>
                <a:latin typeface="Lexend"/>
                <a:ea typeface="Lexend"/>
                <a:cs typeface="Lexend"/>
                <a:sym typeface="Lexend"/>
              </a:rPr>
              <a:t>REVIEW</a:t>
            </a:r>
            <a:r>
              <a:rPr b="1" lang="it">
                <a:solidFill>
                  <a:schemeClr val="dk1"/>
                </a:solidFill>
                <a:highlight>
                  <a:srgbClr val="353535"/>
                </a:highlight>
                <a:latin typeface="Lexend"/>
                <a:ea typeface="Lexend"/>
                <a:cs typeface="Lexend"/>
                <a:sym typeface="Lexend"/>
              </a:rPr>
              <a:t>.</a:t>
            </a:r>
            <a:endParaRPr b="1">
              <a:solidFill>
                <a:schemeClr val="dk1"/>
              </a:solidFill>
              <a:highlight>
                <a:srgbClr val="353535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-471625" y="4177175"/>
            <a:ext cx="70599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latin typeface="Lexend"/>
                <a:ea typeface="Lexend"/>
                <a:cs typeface="Lexend"/>
                <a:sym typeface="Lexend"/>
              </a:rPr>
              <a:t>Like:</a:t>
            </a:r>
            <a:r>
              <a:rPr lang="it" sz="1100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it" sz="1100">
                <a:latin typeface="Lexend"/>
                <a:ea typeface="Lexend"/>
                <a:cs typeface="Lexend"/>
                <a:sym typeface="Lexend"/>
              </a:rPr>
              <a:t>Versatile device demonstrations: PMOS/CMOS logic gates, RF transistors, flexible plastic transistors</a:t>
            </a:r>
            <a:r>
              <a:rPr lang="it" sz="1100">
                <a:latin typeface="Lexend"/>
                <a:ea typeface="Lexend"/>
                <a:cs typeface="Lexend"/>
                <a:sym typeface="Lexend"/>
              </a:rPr>
              <a:t> 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5" name="Google Shape;105;p16" title="thumbsu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725" y="4256550"/>
            <a:ext cx="168575" cy="1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 title="thumbsup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227725" y="4756487"/>
            <a:ext cx="168575" cy="1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442775" y="4634375"/>
            <a:ext cx="62304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latin typeface="Lexend"/>
                <a:ea typeface="Lexend"/>
                <a:cs typeface="Lexend"/>
                <a:sym typeface="Lexend"/>
              </a:rPr>
              <a:t>Dislike:</a:t>
            </a:r>
            <a:r>
              <a:rPr lang="it" sz="1100">
                <a:latin typeface="Lexend"/>
                <a:ea typeface="Lexend"/>
                <a:cs typeface="Lexend"/>
                <a:sym typeface="Lexend"/>
              </a:rPr>
              <a:t> Quartz‐only growth: not standard in silicon fabs—adding a specialized step</a:t>
            </a:r>
            <a:endParaRPr sz="1100">
              <a:latin typeface="Lexend"/>
              <a:ea typeface="Lexend"/>
              <a:cs typeface="Lexend"/>
              <a:sym typeface="Lexend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4294967295" type="ctrTitle"/>
          </p:nvPr>
        </p:nvSpPr>
        <p:spPr>
          <a:xfrm>
            <a:off x="308350" y="629575"/>
            <a:ext cx="6384300" cy="31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600">
                <a:latin typeface="Oswald"/>
                <a:ea typeface="Oswald"/>
                <a:cs typeface="Oswald"/>
                <a:sym typeface="Oswald"/>
              </a:rPr>
              <a:t>Thank</a:t>
            </a:r>
            <a:endParaRPr sz="10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600">
                <a:latin typeface="Oswald"/>
                <a:ea typeface="Oswald"/>
                <a:cs typeface="Oswald"/>
                <a:sym typeface="Oswald"/>
              </a:rPr>
              <a:t>You</a:t>
            </a:r>
            <a:r>
              <a:rPr lang="it" sz="10600">
                <a:solidFill>
                  <a:srgbClr val="FFAB4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r>
              <a:rPr lang="it" sz="84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8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3" name="Google Shape;113;p17" title="logo-epf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571" y="4590993"/>
            <a:ext cx="1137154" cy="731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>
            <p:ph idx="4294967295" type="subTitle"/>
          </p:nvPr>
        </p:nvSpPr>
        <p:spPr>
          <a:xfrm>
            <a:off x="351250" y="3794275"/>
            <a:ext cx="46644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400">
                <a:solidFill>
                  <a:schemeClr val="dk1"/>
                </a:solidFill>
              </a:rPr>
              <a:t>___________________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5" name="Google Shape;115;p17"/>
          <p:cNvSpPr txBox="1"/>
          <p:nvPr>
            <p:ph idx="4294967295" type="subTitle"/>
          </p:nvPr>
        </p:nvSpPr>
        <p:spPr>
          <a:xfrm>
            <a:off x="351250" y="4701275"/>
            <a:ext cx="7330800" cy="6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it" sz="1300">
                <a:solidFill>
                  <a:srgbClr val="FFAB40"/>
                </a:solidFill>
                <a:latin typeface="Lato"/>
                <a:ea typeface="Lato"/>
                <a:cs typeface="Lato"/>
                <a:sym typeface="Lato"/>
              </a:rPr>
              <a:t>Alexandre Kiss  •  Pierre Parvex  •  Samira Tscherrig  •  Benjamin Deprez  •  Fanny Ghez </a:t>
            </a:r>
            <a:endParaRPr sz="1300">
              <a:solidFill>
                <a:srgbClr val="FFAB4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